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8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9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5" r:id="rId4"/>
    <p:sldId id="260" r:id="rId5"/>
    <p:sldId id="275" r:id="rId6"/>
    <p:sldId id="292" r:id="rId7"/>
    <p:sldId id="276" r:id="rId8"/>
    <p:sldId id="274" r:id="rId9"/>
    <p:sldId id="291" r:id="rId10"/>
    <p:sldId id="268" r:id="rId11"/>
    <p:sldId id="277" r:id="rId12"/>
    <p:sldId id="293" r:id="rId13"/>
    <p:sldId id="272" r:id="rId14"/>
    <p:sldId id="273" r:id="rId15"/>
    <p:sldId id="300" r:id="rId16"/>
    <p:sldId id="301" r:id="rId17"/>
  </p:sldIdLst>
  <p:sldSz cx="10969625" cy="6172200"/>
  <p:notesSz cx="6858000" cy="9926638"/>
  <p:custDataLst>
    <p:tags r:id="rId2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buNone/>
      <a:defRPr lang="en-US" sz="1800" b="0" i="0" u="none" kern="1200">
        <a:solidFill>
          <a:schemeClr val="tx1"/>
        </a:solidFill>
        <a:latin typeface="Bosch Office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0">
          <p15:clr>
            <a:srgbClr val="A4A3A4"/>
          </p15:clr>
        </p15:guide>
        <p15:guide id="2" orient="horz" pos="3508">
          <p15:clr>
            <a:srgbClr val="A4A3A4"/>
          </p15:clr>
        </p15:guide>
        <p15:guide id="3" orient="horz" pos="3078">
          <p15:clr>
            <a:srgbClr val="A4A3A4"/>
          </p15:clr>
        </p15:guide>
        <p15:guide id="4" orient="horz" pos="342">
          <p15:clr>
            <a:srgbClr val="A4A3A4"/>
          </p15:clr>
        </p15:guide>
        <p15:guide id="5" orient="horz" pos="674">
          <p15:clr>
            <a:srgbClr val="A4A3A4"/>
          </p15:clr>
        </p15:guide>
        <p15:guide id="6" pos="6720">
          <p15:clr>
            <a:srgbClr val="A4A3A4"/>
          </p15:clr>
        </p15:guide>
        <p15:guide id="7" pos="437">
          <p15:clr>
            <a:srgbClr val="A4A3A4"/>
          </p15:clr>
        </p15:guide>
        <p15:guide id="8" pos="1997">
          <p15:clr>
            <a:srgbClr val="A4A3A4"/>
          </p15:clr>
        </p15:guide>
        <p15:guide id="9" pos="3338">
          <p15:clr>
            <a:srgbClr val="A4A3A4"/>
          </p15:clr>
        </p15:guide>
        <p15:guide id="10" pos="5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4"/>
    <a:srgbClr val="3A5A82"/>
    <a:srgbClr val="6E8CB2"/>
    <a:srgbClr val="A8BAD2"/>
    <a:srgbClr val="E20015"/>
    <a:srgbClr val="808285"/>
    <a:srgbClr val="A7A7A7"/>
    <a:srgbClr val="DDDDD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83448" autoAdjust="0"/>
  </p:normalViewPr>
  <p:slideViewPr>
    <p:cSldViewPr showGuides="1">
      <p:cViewPr>
        <p:scale>
          <a:sx n="100" d="100"/>
          <a:sy n="100" d="100"/>
        </p:scale>
        <p:origin x="-1008" y="-168"/>
      </p:cViewPr>
      <p:guideLst>
        <p:guide orient="horz" pos="810"/>
        <p:guide orient="horz" pos="3508"/>
        <p:guide orient="horz" pos="3078"/>
        <p:guide orient="horz" pos="342"/>
        <p:guide orient="horz" pos="674"/>
        <p:guide pos="6720"/>
        <p:guide pos="437"/>
        <p:guide pos="1997"/>
        <p:guide pos="3338"/>
        <p:guide pos="5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D45F032D-61A4-4977-9AAC-B67DB9B63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30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8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583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3588FFC6-99C0-4D1A-A1F5-0915F2B728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447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2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80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46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2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0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Bosch Office San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32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4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67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2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.png"/><Relationship Id="rId5" Type="http://schemas.openxmlformats.org/officeDocument/2006/relationships/tags" Target="../tags/tag15.xml"/><Relationship Id="rId10" Type="http://schemas.openxmlformats.org/officeDocument/2006/relationships/image" Target="../media/image1.png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0C88-2994-4D49-AD5F-C0C42EADE27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685601" y="533400"/>
            <a:ext cx="9402536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FOOTCOL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5562600"/>
            <a:ext cx="10972800" cy="60960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Picture 9" descr="BOCOL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915400" y="5651500"/>
            <a:ext cx="1828800" cy="4064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33400" y="533400"/>
            <a:ext cx="10207625" cy="533400"/>
          </a:xfrm>
          <a:ln w="0"/>
          <a:effectLst/>
        </p:spPr>
        <p:txBody>
          <a:bodyPr wrap="square" lIns="0" tIns="12700" rIns="0" bIns="0" anchor="t"/>
          <a:lstStyle>
            <a:lvl1pPr algn="l" rtl="0" eaLnBrk="0" fontAlgn="base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>
                <a:solidFill>
                  <a:srgbClr val="000000"/>
                </a:solidFill>
                <a:latin typeface="Bosch Office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33400" y="3200399"/>
            <a:ext cx="10207625" cy="1676400"/>
          </a:xfrm>
          <a:ln w="0"/>
          <a:effectLst/>
        </p:spPr>
        <p:txBody>
          <a:bodyPr wrap="square" lIns="0" tIns="63500" rIns="0" bIns="0"/>
          <a:lstStyle>
            <a:lvl1pPr marL="0" indent="0" algn="l">
              <a:lnSpc>
                <a:spcPct val="111000"/>
              </a:lnSpc>
              <a:buClr>
                <a:srgbClr val="425C8F"/>
              </a:buClr>
              <a:buSzPct val="65000"/>
              <a:buFont typeface="Wingdings"/>
              <a:buChar char="è"/>
              <a:defRPr sz="18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/>
          </p:cNvSpPr>
          <p:nvPr userDrawn="1">
            <p:custDataLst>
              <p:tags r:id="rId5"/>
            </p:custDataLst>
          </p:nvPr>
        </p:nvSpPr>
        <p:spPr>
          <a:xfrm>
            <a:off x="0" y="0"/>
            <a:ext cx="10972800" cy="533400"/>
          </a:xfrm>
          <a:prstGeom prst="rect">
            <a:avLst/>
          </a:prstGeom>
          <a:solidFill>
            <a:srgbClr val="003264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>
              <a:solidFill>
                <a:srgbClr val="0032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76200" y="5851525"/>
            <a:ext cx="381000" cy="190500"/>
          </a:xfrm>
          <a:ln w="0"/>
          <a:effectLst/>
        </p:spPr>
        <p:txBody>
          <a:bodyPr lIns="0" tIns="0" rIns="0" bIns="0" anchor="t"/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707070"/>
                </a:solidFill>
              </a:defRPr>
            </a:lvl1pPr>
          </a:lstStyle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‹#›</a:t>
            </a:fld>
            <a:endParaRPr lang="x-none" dirty="0"/>
          </a:p>
        </p:txBody>
      </p:sp>
      <p:cxnSp>
        <p:nvCxnSpPr>
          <p:cNvPr id="6" name="Straight Connector 5"/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0" y="533400"/>
            <a:ext cx="10972800" cy="0"/>
          </a:xfrm>
          <a:prstGeom prst="line">
            <a:avLst/>
          </a:prstGeom>
          <a:ln w="9016">
            <a:solidFill>
              <a:srgbClr val="00326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0" y="5562600"/>
            <a:ext cx="10972800" cy="0"/>
          </a:xfrm>
          <a:prstGeom prst="line">
            <a:avLst/>
          </a:prstGeom>
          <a:ln w="9016">
            <a:solidFill>
              <a:srgbClr val="DDDD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0" Type="http://schemas.openxmlformats.org/officeDocument/2006/relationships/tags" Target="../tags/tag7.xml"/><Relationship Id="rId4" Type="http://schemas.openxmlformats.org/officeDocument/2006/relationships/theme" Target="../theme/theme1.xml"/><Relationship Id="rId9" Type="http://schemas.openxmlformats.org/officeDocument/2006/relationships/tags" Target="../tags/tag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FOOTCOL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5562600"/>
            <a:ext cx="10972800" cy="6096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-1" y="0"/>
            <a:ext cx="10972800" cy="533400"/>
          </a:xfrm>
          <a:prstGeom prst="rect">
            <a:avLst/>
          </a:prstGeom>
          <a:solidFill>
            <a:srgbClr val="003264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x-none">
              <a:solidFill>
                <a:srgbClr val="003264"/>
              </a:solidFill>
              <a:latin typeface="Bosch Office Sans"/>
            </a:endParaRPr>
          </a:p>
        </p:txBody>
      </p:sp>
      <p:pic>
        <p:nvPicPr>
          <p:cNvPr id="9" name="Picture 8" descr="BOCOL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915400" y="5651500"/>
            <a:ext cx="1828800" cy="4064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2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-1" y="533400"/>
            <a:ext cx="10972800" cy="0"/>
          </a:xfrm>
          <a:prstGeom prst="line">
            <a:avLst/>
          </a:prstGeom>
          <a:noFill/>
          <a:ln w="9016">
            <a:solidFill>
              <a:srgbClr val="0032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x-none">
              <a:latin typeface="Bosch Office Sans"/>
            </a:endParaRPr>
          </a:p>
        </p:txBody>
      </p:sp>
      <p:sp>
        <p:nvSpPr>
          <p:cNvPr id="1031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-1" y="5562600"/>
            <a:ext cx="10972800" cy="0"/>
          </a:xfrm>
          <a:prstGeom prst="line">
            <a:avLst/>
          </a:prstGeom>
          <a:noFill/>
          <a:ln w="9016">
            <a:solidFill>
              <a:srgbClr val="DDDDE7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x-none">
              <a:latin typeface="Bosch Office Sans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685601" y="533400"/>
            <a:ext cx="9402536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dirty="0" smtClean="0"/>
              <a:t>Titelmasterformat durch Klicken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685601" y="1066800"/>
            <a:ext cx="9402536" cy="3810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  <p:custDataLst>
              <p:tags r:id="rId12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rgbClr val="707070"/>
                </a:solidFill>
                <a:latin typeface="Bosch Office Sans"/>
              </a:defRPr>
            </a:lvl1pPr>
          </a:lstStyle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‹#›</a:t>
            </a:fld>
            <a:endParaRPr 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</p:sldLayoutIdLst>
  <p:txStyles>
    <p:titleStyle>
      <a:lvl1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 b="0" i="0" u="none">
          <a:solidFill>
            <a:srgbClr val="000000"/>
          </a:solidFill>
          <a:latin typeface="Bosch Office Sans"/>
          <a:ea typeface="+mj-ea"/>
          <a:cs typeface="+mj-cs"/>
        </a:defRPr>
      </a:lvl1pPr>
      <a:lvl2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2pPr>
      <a:lvl3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3pPr>
      <a:lvl4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4pPr>
      <a:lvl5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5pPr>
      <a:lvl6pPr marL="4572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6pPr>
      <a:lvl7pPr marL="9144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7pPr>
      <a:lvl8pPr marL="13716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8pPr>
      <a:lvl9pPr marL="18288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9pPr>
    </p:titleStyle>
    <p:bodyStyle>
      <a:lvl1pPr marL="304800" indent="-3048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65000"/>
        <a:buFont typeface="Wingdings"/>
        <a:buChar char="è"/>
        <a:defRPr sz="1800" b="0" i="0" u="none"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2pPr>
      <a:lvl3pPr marL="9144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3pPr>
      <a:lvl4pPr marL="12192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4pPr>
      <a:lvl5pPr marL="15240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5pPr>
      <a:lvl6pPr marL="19812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6pPr>
      <a:lvl7pPr marL="24384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7pPr>
      <a:lvl8pPr marL="28956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8pPr>
      <a:lvl9pPr marL="33528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image" Target="../media/image13.jpeg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3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image" Target="../media/image17.jpeg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image" Target="../media/image16.jpeg"/><Relationship Id="rId2" Type="http://schemas.openxmlformats.org/officeDocument/2006/relationships/tags" Target="../tags/tag174.xml"/><Relationship Id="rId16" Type="http://schemas.openxmlformats.org/officeDocument/2006/relationships/image" Target="../media/image15.jpe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image" Target="../media/image3.png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image" Target="../media/image18.jpeg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2" Type="http://schemas.openxmlformats.org/officeDocument/2006/relationships/tags" Target="../tags/tag198.xml"/><Relationship Id="rId16" Type="http://schemas.openxmlformats.org/officeDocument/2006/relationships/image" Target="../media/image11.jpeg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image" Target="../media/image3.png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image" Target="../media/image3.png"/><Relationship Id="rId5" Type="http://schemas.openxmlformats.org/officeDocument/2006/relationships/tags" Target="../tags/tag21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3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5.jpe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3.png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8.jpe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image" Target="../media/image7.jpe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image" Target="../media/image6.png"/><Relationship Id="rId3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3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image" Target="../media/image3.png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image" Target="../media/image3.png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10.jpe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3.png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../media/image12.jpe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3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ST-CO/MKR1-EU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33400" y="3200400"/>
            <a:ext cx="10207625" cy="1676400"/>
          </a:xfrm>
          <a:ln w="0"/>
          <a:effectLst/>
        </p:spPr>
        <p:txBody>
          <a:bodyPr wrap="square" lIns="0" tIns="63500" rIns="0" bIns="0"/>
          <a:lstStyle/>
          <a:p>
            <a:endParaRPr lang="en-US"/>
          </a:p>
        </p:txBody>
      </p:sp>
      <p:pic>
        <p:nvPicPr>
          <p:cNvPr id="1028" name="Picture 4" descr="C:\temp\BOSCH CCS1000_keyvisual landscape00002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/>
          <a:srcRect t="2420"/>
          <a:stretch>
            <a:fillRect/>
          </a:stretch>
        </p:blipFill>
        <p:spPr bwMode="auto">
          <a:xfrm>
            <a:off x="444252" y="963704"/>
            <a:ext cx="6048672" cy="443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6336703" y="1645940"/>
            <a:ext cx="4764733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Компактная,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многофункциональная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Веб-интерфейс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dirty="0" smtClean="0"/>
              <a:t>Управление с планшета (через </a:t>
            </a:r>
            <a:r>
              <a:rPr lang="en-US" dirty="0" smtClean="0"/>
              <a:t>Wi-Fi</a:t>
            </a:r>
            <a:r>
              <a:rPr lang="ru-RU" dirty="0"/>
              <a:t> </a:t>
            </a:r>
            <a:r>
              <a:rPr lang="ru-RU" dirty="0" smtClean="0"/>
              <a:t>роутер), ноутбук или ПК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Поддерживает 5 популярных браузеров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Firefox, Internet Explorer, Chrome, Opera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Safari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Расширенные настройки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Назначение мест, настройка камеры, аудио и т.д.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Простое управление микрофонами, записью и т.д. с места председателя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5333" y="3590156"/>
            <a:ext cx="3489395" cy="192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Аксессуары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10207996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ru-RU" dirty="0" smtClean="0"/>
              <a:t>Транспортировочный кейс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ru-RU" dirty="0" smtClean="0"/>
              <a:t>Защищает систему при транспортировке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ru-RU" dirty="0" smtClean="0"/>
              <a:t>Подходит для 1 центрального блока и 6 дискуссионных пультов с коротким микрофоном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dirty="0" smtClean="0"/>
              <a:t>CCSD-TC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7" name="Picture 10" descr="LBB3312_u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2284" y="2942084"/>
            <a:ext cx="3312368" cy="2202741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Аксессуары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r>
              <a:rPr lang="ru-RU" dirty="0" smtClean="0">
                <a:solidFill>
                  <a:srgbClr val="000000"/>
                </a:solidFill>
              </a:rPr>
              <a:t>Кабельные зажимы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dirty="0" smtClean="0">
                <a:solidFill>
                  <a:srgbClr val="000000"/>
                </a:solidFill>
              </a:rPr>
              <a:t>DCN-DISCLM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Удлинительные кабели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fr-FR" dirty="0" smtClean="0">
                <a:solidFill>
                  <a:srgbClr val="000000"/>
                </a:solidFill>
                <a:ea typeface="+mn-ea"/>
                <a:cs typeface="+mn-cs"/>
              </a:rPr>
              <a:t>LBB 4116</a:t>
            </a:r>
            <a:endParaRPr lang="en-US" dirty="0"/>
          </a:p>
        </p:txBody>
      </p:sp>
      <p:pic>
        <p:nvPicPr>
          <p:cNvPr id="14" name="Picture 14" descr="DCN_DISCLM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6300" y="2366020"/>
            <a:ext cx="1584176" cy="1081372"/>
          </a:xfrm>
          <a:prstGeom prst="rect">
            <a:avLst/>
          </a:prstGeom>
          <a:noFill/>
        </p:spPr>
      </p:pic>
      <p:pic>
        <p:nvPicPr>
          <p:cNvPr id="8194" name="Picture 2" descr="LBB 4116 Series DCN Extension Cables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52564" y="4022204"/>
            <a:ext cx="1471014" cy="1394099"/>
          </a:xfrm>
          <a:prstGeom prst="rect">
            <a:avLst/>
          </a:prstGeom>
          <a:noFill/>
        </p:spPr>
      </p:pic>
      <p:pic>
        <p:nvPicPr>
          <p:cNvPr id="8195" name="Picture 3" descr="D:\Locdata\Product Introduction Process\Cambio\Output\Product Images\CCS1000_back R of delegate unit w hand.jp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00636" y="2005980"/>
            <a:ext cx="2181149" cy="162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Небольшие конференц залы и городские собрания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Судебные заседания</a:t>
            </a: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Городские собрания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Отели и бизнес-центры</a:t>
            </a:r>
          </a:p>
          <a:p>
            <a:pPr lvl="1">
              <a:lnSpc>
                <a:spcPct val="15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Прокатный бизнес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4" name="Picture 2_" descr="http://images.fotovdb.com/0/fotovdb/thumb/fasu-36pau2ju-800x800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863974" y="1501924"/>
            <a:ext cx="6105651" cy="406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Судебные заседания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 индивидуальных микрофонных выхода с возможностью записи на внешние устройства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Запись на внутреннюю память или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USB -&gt;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1 аудио канал совещания и 1 индивидуальный канал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4" name="Picture 6" descr="D:\Locdata\Product Introduction Process\Cambio\Output\Product Images\CCS1000_CCSSD-RD_below back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 t="23498" b="20394"/>
          <a:stretch>
            <a:fillRect/>
          </a:stretch>
        </p:blipFill>
        <p:spPr bwMode="auto">
          <a:xfrm>
            <a:off x="1020316" y="2216433"/>
            <a:ext cx="9144000" cy="202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747963" y="2726540"/>
            <a:ext cx="1079500" cy="935038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1580331"/>
              </p:ext>
            </p:extLst>
          </p:nvPr>
        </p:nvGraphicFramePr>
        <p:xfrm>
          <a:off x="266700" y="997868"/>
          <a:ext cx="10513168" cy="3459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2304256"/>
                <a:gridCol w="2304256"/>
                <a:gridCol w="1800200"/>
                <a:gridCol w="2304256"/>
              </a:tblGrid>
              <a:tr h="141373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Bosch CCS 1000 D</a:t>
                      </a:r>
                      <a:endParaRPr lang="en-US" sz="105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Player</a:t>
                      </a:r>
                      <a:r>
                        <a:rPr lang="en-US" sz="1050" b="1" i="0" u="none" strike="noStrike" baseline="0" dirty="0" smtClean="0">
                          <a:solidFill>
                            <a:srgbClr val="92D05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en-US" sz="105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Player 2</a:t>
                      </a:r>
                      <a:endParaRPr lang="en-US" sz="105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Player 3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Size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80 units in system (245 with add CU)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50 units in system (150 with add CUs)</a:t>
                      </a:r>
                      <a:endParaRPr lang="en-US" sz="105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60 units (250 with add CU)</a:t>
                      </a:r>
                      <a:endParaRPr lang="en-US" sz="105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50 units in system (254 with add CUs)</a:t>
                      </a:r>
                      <a:endParaRPr lang="en-US" sz="105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Web-interface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Recording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Built-in MP3 recording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DAFS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# of individual outputs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# of open </a:t>
                      </a:r>
                      <a:r>
                        <a:rPr lang="en-US" sz="1050" b="0" i="0" u="none" strike="noStrik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mics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Recording audio quality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64-256 </a:t>
                      </a: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kbps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05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05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Camera control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Loudspeaker</a:t>
                      </a:r>
                      <a:r>
                        <a:rPr lang="en-US" sz="105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in CU</a:t>
                      </a:r>
                      <a:endParaRPr lang="ru-RU" sz="1050" b="0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Long stem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16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Short stem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</a:t>
                      </a:r>
                      <a:endParaRPr lang="en-US" sz="105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Configurable</a:t>
                      </a:r>
                      <a:r>
                        <a:rPr lang="en-US" sz="105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Discussion Unit</a:t>
                      </a:r>
                      <a:endParaRPr lang="ru-RU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Chairperson button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Chairperson unit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Chairperson button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5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Chairperson unit</a:t>
                      </a:r>
                      <a:endParaRPr lang="en-US" sz="105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27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ST-CO/MKR1-EU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ln w="0"/>
          <a:effectLst/>
        </p:spPr>
        <p:txBody>
          <a:bodyPr wrap="square" lIns="0" tIns="63500" rIns="0" bIns="0"/>
          <a:lstStyle/>
          <a:p>
            <a:endParaRPr lang="en-US"/>
          </a:p>
        </p:txBody>
      </p:sp>
      <p:pic>
        <p:nvPicPr>
          <p:cNvPr id="1028" name="Picture 4" descr="C:\temp\BOSCH CCS1000_keyvisual landscape00002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/>
          <a:srcRect t="2420"/>
          <a:stretch>
            <a:fillRect/>
          </a:stretch>
        </p:blipFill>
        <p:spPr bwMode="auto">
          <a:xfrm>
            <a:off x="444252" y="963704"/>
            <a:ext cx="6048672" cy="443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6336703" y="1645940"/>
            <a:ext cx="4764733" cy="22288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Компактная,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многофункциональная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5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Тенденции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Растущий спрос на расширенный функционал дискуссионных систем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Переход рынка на цифровые технологии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Потребность в простой и быстрой инсталляции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Снижение затрат на технический персонал и операционные расходы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5" name="Picture 2" descr="http://wjb-cpa.typepad.com/.a/6a00d8354c0d2669e2019aff799f4a970c-pi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5052" y="2798068"/>
            <a:ext cx="2834830" cy="215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Позиционирование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Новая Цифровая дискуссионная система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CCS 1000 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с расширенным функционалом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Система не требует специальной технической подготовки для обслуживания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Идеальна для небольших совещаний с возможностью применения дополнительного функционала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19100" lvl="1" indent="0">
              <a:lnSpc>
                <a:spcPct val="150000"/>
              </a:lnSpc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6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8308" y="5226397"/>
            <a:ext cx="6288087" cy="307975"/>
          </a:xfrm>
          <a:prstGeom prst="rect">
            <a:avLst/>
          </a:prstGeom>
          <a:solidFill>
            <a:srgbClr val="B0BBD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Entry Market</a:t>
            </a:r>
          </a:p>
        </p:txBody>
      </p:sp>
      <p:sp>
        <p:nvSpPr>
          <p:cNvPr id="17" name="Rectangle 2_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29645" y="3951635"/>
            <a:ext cx="26162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39788" eaLnBrk="0" hangingPunct="0">
              <a:lnSpc>
                <a:spcPct val="111000"/>
              </a:lnSpc>
              <a:buClr>
                <a:srgbClr val="425C8F"/>
              </a:buClr>
              <a:buSzPct val="65000"/>
              <a:buFont typeface="Wingdings" pitchFamily="2" charset="2"/>
              <a:buNone/>
            </a:pP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64245" y="3984972"/>
            <a:ext cx="256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39788" eaLnBrk="0" hangingPunct="0">
              <a:lnSpc>
                <a:spcPct val="111000"/>
              </a:lnSpc>
              <a:buClr>
                <a:srgbClr val="425C8F"/>
              </a:buClr>
              <a:buSzPct val="65000"/>
              <a:buFont typeface="Wingdings" pitchFamily="2" charset="2"/>
              <a:buNone/>
            </a:pP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-223" y="3987353"/>
            <a:ext cx="2205038" cy="307975"/>
          </a:xfrm>
          <a:prstGeom prst="rect">
            <a:avLst/>
          </a:prstGeom>
          <a:solidFill>
            <a:srgbClr val="B0BBD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Audio only</a:t>
            </a: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00720" y="4050060"/>
            <a:ext cx="5784850" cy="249237"/>
          </a:xfrm>
          <a:prstGeom prst="rect">
            <a:avLst/>
          </a:prstGeom>
          <a:solidFill>
            <a:srgbClr val="B0BBD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2960464" y="3977828"/>
            <a:ext cx="2185988" cy="307975"/>
          </a:xfrm>
          <a:prstGeom prst="rect">
            <a:avLst/>
          </a:prstGeom>
          <a:solidFill>
            <a:srgbClr val="B0BBD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Advanced Conferencing</a:t>
            </a:r>
          </a:p>
        </p:txBody>
      </p:sp>
      <p:sp>
        <p:nvSpPr>
          <p:cNvPr id="22" name="Text Box 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8308" y="2821335"/>
            <a:ext cx="6288087" cy="307975"/>
          </a:xfrm>
          <a:prstGeom prst="rect">
            <a:avLst/>
          </a:prstGeom>
          <a:solidFill>
            <a:srgbClr val="B0BBD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/>
              <a:t>High End Market</a:t>
            </a:r>
          </a:p>
        </p:txBody>
      </p:sp>
      <p:sp>
        <p:nvSpPr>
          <p:cNvPr id="23" name="Text Box 1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6003701" y="3995291"/>
            <a:ext cx="2151063" cy="307975"/>
          </a:xfrm>
          <a:prstGeom prst="rect">
            <a:avLst/>
          </a:prstGeom>
          <a:solidFill>
            <a:srgbClr val="B0BBD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/>
              <a:t>Multi media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90133" y="2983260"/>
            <a:ext cx="1595437" cy="93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2" descr="http://paco.galax.hu/images/images/2048x2048/417120586526c816065b2c.jp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8" cstate="print"/>
          <a:srcRect t="-15782" b="-12774"/>
          <a:stretch>
            <a:fillRect/>
          </a:stretch>
        </p:blipFill>
        <p:spPr bwMode="auto">
          <a:xfrm>
            <a:off x="1237233" y="3116610"/>
            <a:ext cx="1046162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Com_CCS900_Fam03.jp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9" cstate="print"/>
          <a:srcRect l="12265"/>
          <a:stretch>
            <a:fillRect/>
          </a:stretch>
        </p:blipFill>
        <p:spPr>
          <a:xfrm>
            <a:off x="1176908" y="4486622"/>
            <a:ext cx="1079500" cy="80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" descr="D:\Locdata\Product Introduction Process\DCNNG4.0\Pictures\CO_DCN_NG_Fam1_L_lights_01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0" cstate="print"/>
          <a:srcRect l="4239"/>
          <a:stretch>
            <a:fillRect/>
          </a:stretch>
        </p:blipFill>
        <p:spPr bwMode="auto">
          <a:xfrm>
            <a:off x="3059683" y="3108672"/>
            <a:ext cx="2157412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loud 27"/>
          <p:cNvSpPr/>
          <p:nvPr>
            <p:custDataLst>
              <p:tags r:id="rId23"/>
            </p:custDataLst>
          </p:nvPr>
        </p:nvSpPr>
        <p:spPr>
          <a:xfrm>
            <a:off x="1669033" y="4332635"/>
            <a:ext cx="1871662" cy="792162"/>
          </a:xfrm>
          <a:prstGeom prst="cloud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Уникальные качества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886997"/>
            <a:ext cx="9750425" cy="3927295"/>
          </a:xfrm>
          <a:noFill/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  <a:defRPr/>
            </a:pPr>
            <a:r>
              <a:rPr lang="ru-RU" dirty="0" smtClean="0"/>
              <a:t>Возможность записи совещания на внутреннюю память до 8 часов и до 4000 часов на </a:t>
            </a:r>
            <a:r>
              <a:rPr lang="en-US" dirty="0" smtClean="0"/>
              <a:t>USB</a:t>
            </a:r>
            <a:r>
              <a:rPr lang="ru-RU" dirty="0" smtClean="0"/>
              <a:t> 128 </a:t>
            </a:r>
            <a:r>
              <a:rPr lang="en-US" dirty="0" smtClean="0"/>
              <a:t>G</a:t>
            </a:r>
            <a:endParaRPr lang="ru-RU" dirty="0" smtClean="0"/>
          </a:p>
          <a:p>
            <a:pPr>
              <a:lnSpc>
                <a:spcPct val="150000"/>
              </a:lnSpc>
              <a:defRPr/>
            </a:pPr>
            <a:r>
              <a:rPr lang="ru-RU" dirty="0" smtClean="0"/>
              <a:t>Возможность настройки качества записываемых аудио файлов 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Подключение камеры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HD Conference Dome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 6 камер с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Kramer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MV-6) </a:t>
            </a: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 индивидуальных микрофонных выхода</a:t>
            </a: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Возможность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одновременной записи аудио калана совещания и 1 индивидуального микрофона на внутреннюю память или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USB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Интуитивно понятный веб-интерфейс для управления системой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Встроенный цифровой подавитель акустической обратной связи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DAFS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Энергосберегающий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режим (отключение через два часа бездействия системы)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Locdata\Product Introduction Process\Cambio\Output\Product Images\CCS1000D_controler_FT_RD_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276" y="1213892"/>
            <a:ext cx="9301236" cy="3916793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Центральный блок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33400" y="1066800"/>
            <a:ext cx="10135988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dirty="0" smtClean="0"/>
              <a:t>Основа системы – центральный блок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Возможность подключения до 80 пультов (до 245 с дополнительным источник</a:t>
            </a:r>
            <a:r>
              <a:rPr lang="ru-RU" dirty="0"/>
              <a:t>о</a:t>
            </a:r>
            <a:r>
              <a:rPr lang="ru-RU" dirty="0" smtClean="0"/>
              <a:t>м питания)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Два вида центрального блока</a:t>
            </a:r>
            <a:endParaRPr lang="en-US" dirty="0" smtClean="0"/>
          </a:p>
          <a:p>
            <a:pPr lvl="1"/>
            <a:r>
              <a:rPr lang="en-US" dirty="0" smtClean="0"/>
              <a:t>CCSD-CU</a:t>
            </a:r>
          </a:p>
          <a:p>
            <a:pPr lvl="1"/>
            <a:r>
              <a:rPr lang="en-US" dirty="0" smtClean="0"/>
              <a:t>CCSD-CURD    (</a:t>
            </a:r>
            <a:r>
              <a:rPr lang="ru-RU" dirty="0" smtClean="0"/>
              <a:t>с функцией записи, 4 индивидуальными микрофонными выходами и </a:t>
            </a:r>
            <a:r>
              <a:rPr lang="en-US" dirty="0" smtClean="0"/>
              <a:t>DAFS)</a:t>
            </a:r>
            <a:endParaRPr lang="en-US" b="1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Locdata\Product Introduction Process\Cambio\Output\Product Images\CCS1000D_controler_FT_RD_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276" y="1213892"/>
            <a:ext cx="9301236" cy="3916793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Центральный блок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b="1" dirty="0" smtClean="0"/>
              <a:t>Удобное сенсорное управление с передней панели центрального блока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444252" y="3302124"/>
            <a:ext cx="2736304" cy="1315889"/>
            <a:chOff x="444252" y="3806180"/>
            <a:chExt cx="2736304" cy="1315889"/>
          </a:xfrm>
        </p:grpSpPr>
        <p:sp>
          <p:nvSpPr>
            <p:cNvPr id="18" name="Line Callout 1 (No Border) 17"/>
            <p:cNvSpPr/>
            <p:nvPr>
              <p:custDataLst>
                <p:tags r:id="rId20"/>
              </p:custDataLst>
            </p:nvPr>
          </p:nvSpPr>
          <p:spPr>
            <a:xfrm>
              <a:off x="2604492" y="3806180"/>
              <a:ext cx="576064" cy="504056"/>
            </a:xfrm>
            <a:prstGeom prst="callout1">
              <a:avLst>
                <a:gd name="adj1" fmla="val 105051"/>
                <a:gd name="adj2" fmla="val 50066"/>
                <a:gd name="adj3" fmla="val 193587"/>
                <a:gd name="adj4" fmla="val -223156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>
              <p:custDataLst>
                <p:tags r:id="rId21"/>
              </p:custDataLst>
            </p:nvPr>
          </p:nvSpPr>
          <p:spPr>
            <a:xfrm>
              <a:off x="444252" y="4814292"/>
              <a:ext cx="1483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/>
                <a:t>Вкл</a:t>
              </a:r>
              <a:r>
                <a:rPr lang="en-US" sz="1400" dirty="0" smtClean="0"/>
                <a:t>/</a:t>
              </a:r>
              <a:r>
                <a:rPr lang="ru-RU" sz="1400" dirty="0" err="1" smtClean="0"/>
                <a:t>Выкл</a:t>
              </a:r>
              <a:r>
                <a:rPr lang="en-US" sz="1400" dirty="0" smtClean="0"/>
                <a:t> </a:t>
              </a:r>
              <a:r>
                <a:rPr lang="ru-RU" sz="1400" dirty="0" smtClean="0"/>
                <a:t>кнопка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48508" y="3302124"/>
            <a:ext cx="2232248" cy="1315889"/>
            <a:chOff x="2748508" y="3806180"/>
            <a:chExt cx="2232248" cy="1315889"/>
          </a:xfrm>
        </p:grpSpPr>
        <p:sp>
          <p:nvSpPr>
            <p:cNvPr id="17" name="Line Callout 1 (No Border) 16"/>
            <p:cNvSpPr/>
            <p:nvPr>
              <p:custDataLst>
                <p:tags r:id="rId18"/>
              </p:custDataLst>
            </p:nvPr>
          </p:nvSpPr>
          <p:spPr>
            <a:xfrm>
              <a:off x="3612604" y="3806180"/>
              <a:ext cx="1368152" cy="504056"/>
            </a:xfrm>
            <a:prstGeom prst="callout1">
              <a:avLst>
                <a:gd name="adj1" fmla="val 105051"/>
                <a:gd name="adj2" fmla="val 50066"/>
                <a:gd name="adj3" fmla="val 182985"/>
                <a:gd name="adj4" fmla="val -6764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>
              <p:custDataLst>
                <p:tags r:id="rId19"/>
              </p:custDataLst>
            </p:nvPr>
          </p:nvSpPr>
          <p:spPr>
            <a:xfrm>
              <a:off x="2748508" y="4814292"/>
              <a:ext cx="2054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Управление громкостью</a:t>
              </a:r>
              <a:endParaRPr lang="en-US" sz="1400" dirty="0" smtClean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2724" y="3302124"/>
            <a:ext cx="1872208" cy="1315889"/>
            <a:chOff x="4692724" y="3806180"/>
            <a:chExt cx="1872208" cy="1315889"/>
          </a:xfrm>
        </p:grpSpPr>
        <p:sp>
          <p:nvSpPr>
            <p:cNvPr id="19" name="Line Callout 1 (No Border) 18"/>
            <p:cNvSpPr/>
            <p:nvPr>
              <p:custDataLst>
                <p:tags r:id="rId16"/>
              </p:custDataLst>
            </p:nvPr>
          </p:nvSpPr>
          <p:spPr>
            <a:xfrm>
              <a:off x="5556820" y="3806180"/>
              <a:ext cx="1008112" cy="504056"/>
            </a:xfrm>
            <a:prstGeom prst="callout1">
              <a:avLst>
                <a:gd name="adj1" fmla="val 105051"/>
                <a:gd name="adj2" fmla="val 50066"/>
                <a:gd name="adj3" fmla="val 177597"/>
                <a:gd name="adj4" fmla="val 3985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>
              <p:custDataLst>
                <p:tags r:id="rId17"/>
              </p:custDataLst>
            </p:nvPr>
          </p:nvSpPr>
          <p:spPr>
            <a:xfrm>
              <a:off x="4692724" y="4814292"/>
              <a:ext cx="17311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Режим микрофонов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36940" y="3302124"/>
            <a:ext cx="1643018" cy="1476063"/>
            <a:chOff x="6636940" y="3806180"/>
            <a:chExt cx="1643018" cy="1476063"/>
          </a:xfrm>
        </p:grpSpPr>
        <p:sp>
          <p:nvSpPr>
            <p:cNvPr id="20" name="Line Callout 1 (No Border) 19"/>
            <p:cNvSpPr/>
            <p:nvPr>
              <p:custDataLst>
                <p:tags r:id="rId14"/>
              </p:custDataLst>
            </p:nvPr>
          </p:nvSpPr>
          <p:spPr>
            <a:xfrm>
              <a:off x="6636940" y="3806180"/>
              <a:ext cx="1008112" cy="504056"/>
            </a:xfrm>
            <a:prstGeom prst="callout1">
              <a:avLst>
                <a:gd name="adj1" fmla="val 105051"/>
                <a:gd name="adj2" fmla="val 50066"/>
                <a:gd name="adj3" fmla="val 188199"/>
                <a:gd name="adj4" fmla="val 81594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>
              <p:custDataLst>
                <p:tags r:id="rId15"/>
              </p:custDataLst>
            </p:nvPr>
          </p:nvSpPr>
          <p:spPr>
            <a:xfrm>
              <a:off x="6852964" y="4812884"/>
              <a:ext cx="1426994" cy="469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Функция записи</a:t>
              </a:r>
              <a:endParaRPr lang="en-US" sz="1400" dirty="0" smtClean="0"/>
            </a:p>
            <a:p>
              <a:r>
                <a:rPr lang="en-US" sz="1050" dirty="0" smtClean="0"/>
                <a:t>(CCSD-CURD)</a:t>
              </a:r>
              <a:endParaRPr lang="en-US" sz="10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17060" y="3302124"/>
            <a:ext cx="3129765" cy="1692915"/>
            <a:chOff x="7717060" y="3806180"/>
            <a:chExt cx="3129765" cy="1692915"/>
          </a:xfrm>
        </p:grpSpPr>
        <p:sp>
          <p:nvSpPr>
            <p:cNvPr id="21" name="Line Callout 1 (No Border) 20"/>
            <p:cNvSpPr/>
            <p:nvPr>
              <p:custDataLst>
                <p:tags r:id="rId12"/>
              </p:custDataLst>
            </p:nvPr>
          </p:nvSpPr>
          <p:spPr>
            <a:xfrm>
              <a:off x="7717060" y="3806180"/>
              <a:ext cx="216024" cy="504056"/>
            </a:xfrm>
            <a:prstGeom prst="callout1">
              <a:avLst>
                <a:gd name="adj1" fmla="val 105051"/>
                <a:gd name="adj2" fmla="val 50066"/>
                <a:gd name="adj3" fmla="val 189996"/>
                <a:gd name="adj4" fmla="val 753301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>
              <p:custDataLst>
                <p:tags r:id="rId13"/>
              </p:custDataLst>
            </p:nvPr>
          </p:nvSpPr>
          <p:spPr>
            <a:xfrm>
              <a:off x="8950344" y="4814292"/>
              <a:ext cx="1896481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Выход для наушников</a:t>
              </a:r>
              <a:endParaRPr lang="en-US" sz="1400" dirty="0" smtClean="0"/>
            </a:p>
            <a:p>
              <a:r>
                <a:rPr lang="en-US" sz="1050" dirty="0" smtClean="0"/>
                <a:t>(CCSD-CURD)</a:t>
              </a:r>
            </a:p>
            <a:p>
              <a:endParaRPr lang="en-US" sz="1400" dirty="0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Центральный блок (задняя панель)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dirty="0" smtClean="0"/>
              <a:t>Разработан для быстрой инсталляции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Входы и выходы для расширения возможностей системы</a:t>
            </a:r>
            <a:endParaRPr lang="en-US" b="1" dirty="0"/>
          </a:p>
        </p:txBody>
      </p:sp>
      <p:pic>
        <p:nvPicPr>
          <p:cNvPr id="16" name="Picture 6" descr="D:\Locdata\Product Introduction Process\Cambio\Output\Product Images\CCS1000_CCSSD-RD_below back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/>
          <a:srcRect t="23498" b="20394"/>
          <a:stretch>
            <a:fillRect/>
          </a:stretch>
        </p:blipFill>
        <p:spPr bwMode="auto">
          <a:xfrm>
            <a:off x="660276" y="1880668"/>
            <a:ext cx="9144000" cy="202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oup 29"/>
          <p:cNvGrpSpPr/>
          <p:nvPr/>
        </p:nvGrpSpPr>
        <p:grpSpPr>
          <a:xfrm>
            <a:off x="8797180" y="2510036"/>
            <a:ext cx="1914003" cy="1270515"/>
            <a:chOff x="8797180" y="2510036"/>
            <a:chExt cx="1914003" cy="1270515"/>
          </a:xfrm>
        </p:grpSpPr>
        <p:sp>
          <p:nvSpPr>
            <p:cNvPr id="18" name="Line Callout 1 (No Border) 17"/>
            <p:cNvSpPr/>
            <p:nvPr>
              <p:custDataLst>
                <p:tags r:id="rId22"/>
              </p:custDataLst>
            </p:nvPr>
          </p:nvSpPr>
          <p:spPr>
            <a:xfrm>
              <a:off x="8797180" y="2510036"/>
              <a:ext cx="576064" cy="720080"/>
            </a:xfrm>
            <a:prstGeom prst="callout1">
              <a:avLst>
                <a:gd name="adj1" fmla="val 105051"/>
                <a:gd name="adj2" fmla="val 50066"/>
                <a:gd name="adj3" fmla="val 154136"/>
                <a:gd name="adj4" fmla="val 192939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>
              <p:custDataLst>
                <p:tags r:id="rId23"/>
              </p:custDataLst>
            </p:nvPr>
          </p:nvSpPr>
          <p:spPr>
            <a:xfrm>
              <a:off x="9877300" y="3472774"/>
              <a:ext cx="833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Питание</a:t>
              </a:r>
              <a:endParaRPr lang="en-US" sz="1400" dirty="0" smtClean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204" y="2510036"/>
            <a:ext cx="2376264" cy="2124963"/>
            <a:chOff x="12204" y="2510036"/>
            <a:chExt cx="2376264" cy="2124963"/>
          </a:xfrm>
        </p:grpSpPr>
        <p:sp>
          <p:nvSpPr>
            <p:cNvPr id="24" name="Line Callout 1 (No Border) 23"/>
            <p:cNvSpPr/>
            <p:nvPr>
              <p:custDataLst>
                <p:tags r:id="rId20"/>
              </p:custDataLst>
            </p:nvPr>
          </p:nvSpPr>
          <p:spPr>
            <a:xfrm>
              <a:off x="1884412" y="2510036"/>
              <a:ext cx="504056" cy="720080"/>
            </a:xfrm>
            <a:prstGeom prst="callout1">
              <a:avLst>
                <a:gd name="adj1" fmla="val 105051"/>
                <a:gd name="adj2" fmla="val 50066"/>
                <a:gd name="adj3" fmla="val 198519"/>
                <a:gd name="adj4" fmla="val -140378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>
              <p:custDataLst>
                <p:tags r:id="rId21"/>
              </p:custDataLst>
            </p:nvPr>
          </p:nvSpPr>
          <p:spPr>
            <a:xfrm>
              <a:off x="12204" y="3950196"/>
              <a:ext cx="237626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Микро </a:t>
              </a:r>
              <a:r>
                <a:rPr lang="en-US" sz="1400" dirty="0" smtClean="0"/>
                <a:t>USB </a:t>
              </a:r>
              <a:r>
                <a:rPr lang="ru-RU" sz="1400" dirty="0" smtClean="0"/>
                <a:t>для переноса файла записи на ПК</a:t>
              </a:r>
              <a:endParaRPr lang="en-US" sz="1400" dirty="0" smtClean="0"/>
            </a:p>
            <a:p>
              <a:r>
                <a:rPr lang="en-US" sz="1050" dirty="0" smtClean="0"/>
                <a:t>(CCSD-CURD)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77099" y="2510036"/>
            <a:ext cx="2892525" cy="1746941"/>
            <a:chOff x="8077099" y="2510036"/>
            <a:chExt cx="2892525" cy="1746941"/>
          </a:xfrm>
        </p:grpSpPr>
        <p:sp>
          <p:nvSpPr>
            <p:cNvPr id="20" name="Line Callout 1 (No Border) 19"/>
            <p:cNvSpPr/>
            <p:nvPr>
              <p:custDataLst>
                <p:tags r:id="rId18"/>
              </p:custDataLst>
            </p:nvPr>
          </p:nvSpPr>
          <p:spPr>
            <a:xfrm>
              <a:off x="8229994" y="2510036"/>
              <a:ext cx="495178" cy="720080"/>
            </a:xfrm>
            <a:prstGeom prst="callout1">
              <a:avLst>
                <a:gd name="adj1" fmla="val 105051"/>
                <a:gd name="adj2" fmla="val 50066"/>
                <a:gd name="adj3" fmla="val 198518"/>
                <a:gd name="adj4" fmla="val 120034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>
              <p:custDataLst>
                <p:tags r:id="rId19"/>
              </p:custDataLst>
            </p:nvPr>
          </p:nvSpPr>
          <p:spPr>
            <a:xfrm>
              <a:off x="8077099" y="3949200"/>
              <a:ext cx="28925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Подключение ПК и камеры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16860" y="2510036"/>
            <a:ext cx="2664296" cy="2899484"/>
            <a:chOff x="5916860" y="2510036"/>
            <a:chExt cx="2664296" cy="2899484"/>
          </a:xfrm>
        </p:grpSpPr>
        <p:sp>
          <p:nvSpPr>
            <p:cNvPr id="21" name="Line Callout 1 (No Border) 20"/>
            <p:cNvSpPr/>
            <p:nvPr>
              <p:custDataLst>
                <p:tags r:id="rId16"/>
              </p:custDataLst>
            </p:nvPr>
          </p:nvSpPr>
          <p:spPr>
            <a:xfrm>
              <a:off x="7365897" y="2510036"/>
              <a:ext cx="828191" cy="720080"/>
            </a:xfrm>
            <a:prstGeom prst="callout1">
              <a:avLst>
                <a:gd name="adj1" fmla="val 105051"/>
                <a:gd name="adj2" fmla="val 50066"/>
                <a:gd name="adj3" fmla="val 323039"/>
                <a:gd name="adj4" fmla="val -33917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>
            <a:xfrm>
              <a:off x="5916860" y="4886300"/>
              <a:ext cx="26642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Проходное подключение </a:t>
              </a:r>
            </a:p>
            <a:p>
              <a:r>
                <a:rPr lang="en-US" sz="1400" dirty="0" smtClean="0"/>
                <a:t>(2 x 40 </a:t>
              </a:r>
              <a:r>
                <a:rPr lang="ru-RU" sz="1400" dirty="0" smtClean="0"/>
                <a:t>пультов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84611" y="2510036"/>
            <a:ext cx="3600401" cy="1962384"/>
            <a:chOff x="3684611" y="2510036"/>
            <a:chExt cx="3600401" cy="1962384"/>
          </a:xfrm>
        </p:grpSpPr>
        <p:sp>
          <p:nvSpPr>
            <p:cNvPr id="22" name="Line Callout 1 (No Border) 21"/>
            <p:cNvSpPr/>
            <p:nvPr>
              <p:custDataLst>
                <p:tags r:id="rId14"/>
              </p:custDataLst>
            </p:nvPr>
          </p:nvSpPr>
          <p:spPr>
            <a:xfrm>
              <a:off x="5628828" y="2510036"/>
              <a:ext cx="1656184" cy="720080"/>
            </a:xfrm>
            <a:prstGeom prst="callout1">
              <a:avLst>
                <a:gd name="adj1" fmla="val 105051"/>
                <a:gd name="adj2" fmla="val 50066"/>
                <a:gd name="adj3" fmla="val 192354"/>
                <a:gd name="adj4" fmla="val -4991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custDataLst>
                <p:tags r:id="rId15"/>
              </p:custDataLst>
            </p:nvPr>
          </p:nvSpPr>
          <p:spPr>
            <a:xfrm>
              <a:off x="3684611" y="3949200"/>
              <a:ext cx="34563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/>
                <a:t>Аудио входы и выходы для подключения периферийного аудио оборудования</a:t>
              </a:r>
              <a:endParaRPr lang="en-US" sz="1400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68388" y="2510036"/>
            <a:ext cx="3399007" cy="3061067"/>
            <a:chOff x="1668388" y="2510036"/>
            <a:chExt cx="3399007" cy="3061067"/>
          </a:xfrm>
        </p:grpSpPr>
        <p:sp>
          <p:nvSpPr>
            <p:cNvPr id="23" name="Line Callout 1 (No Border) 22"/>
            <p:cNvSpPr/>
            <p:nvPr>
              <p:custDataLst>
                <p:tags r:id="rId12"/>
              </p:custDataLst>
            </p:nvPr>
          </p:nvSpPr>
          <p:spPr>
            <a:xfrm>
              <a:off x="2460476" y="2510036"/>
              <a:ext cx="864096" cy="720080"/>
            </a:xfrm>
            <a:prstGeom prst="callout1">
              <a:avLst>
                <a:gd name="adj1" fmla="val 105051"/>
                <a:gd name="adj2" fmla="val 50066"/>
                <a:gd name="adj3" fmla="val 315642"/>
                <a:gd name="adj4" fmla="val 50131"/>
              </a:avLst>
            </a:prstGeom>
            <a:solidFill>
              <a:schemeClr val="accent1">
                <a:lumMod val="50000"/>
                <a:lumOff val="5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custDataLst>
                <p:tags r:id="rId13"/>
              </p:custDataLst>
            </p:nvPr>
          </p:nvSpPr>
          <p:spPr>
            <a:xfrm>
              <a:off x="1668388" y="4886300"/>
              <a:ext cx="3399007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4 </a:t>
              </a:r>
              <a:r>
                <a:rPr lang="ru-RU" sz="1400" dirty="0" smtClean="0"/>
                <a:t>индивидуальных микрофонных выхода</a:t>
              </a:r>
              <a:endParaRPr lang="en-US" sz="1400" dirty="0" smtClean="0"/>
            </a:p>
            <a:p>
              <a:r>
                <a:rPr lang="en-US" sz="1050" dirty="0" smtClean="0"/>
                <a:t>(CCSD-CURD)</a:t>
              </a:r>
            </a:p>
            <a:p>
              <a:endParaRPr lang="en-US" sz="1400" dirty="0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Locdata\Product Introduction Process\Cambio\Output\Product Images\CCS1000D_micro 2_FR_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408" y="1933972"/>
            <a:ext cx="3261216" cy="4118472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Дискуссионный пульт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b="1" dirty="0" smtClean="0"/>
              <a:t>Возможность настройки пульта как для делегата, так и для председателя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2 </a:t>
            </a:r>
            <a:r>
              <a:rPr lang="ru-RU" dirty="0" smtClean="0"/>
              <a:t>дополнительные кнопки (приоритет и управление микрофоном) в комплекте с центральным блоком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Встроенный громкоговоритель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Гнездо для подключения наушников с управлением громкостью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Светодиодный индикатор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ru-RU" dirty="0" smtClean="0"/>
              <a:t>Можно говорить - </a:t>
            </a:r>
            <a:r>
              <a:rPr lang="en-US" dirty="0" smtClean="0"/>
              <a:t>Possible-to-Speak (</a:t>
            </a:r>
            <a:r>
              <a:rPr lang="ru-RU" dirty="0" smtClean="0"/>
              <a:t>белый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Запрос на выступление - </a:t>
            </a:r>
            <a:r>
              <a:rPr lang="en-US" dirty="0" smtClean="0"/>
              <a:t>Request-to-Speak (</a:t>
            </a:r>
            <a:r>
              <a:rPr lang="ru-RU" dirty="0" smtClean="0"/>
              <a:t>зеленый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Активный микрофон</a:t>
            </a:r>
            <a:r>
              <a:rPr lang="en-US" dirty="0" smtClean="0"/>
              <a:t>  (</a:t>
            </a:r>
            <a:r>
              <a:rPr lang="ru-RU" dirty="0" smtClean="0"/>
              <a:t>красный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33400" y="5930900"/>
            <a:ext cx="6403975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smtClean="0">
                <a:solidFill>
                  <a:srgbClr val="707070"/>
                </a:solidFill>
              </a:rPr>
              <a:t>Internal  | ST-CO\MKR1-EU | 12/24/2014 | © Robert Bosch GmbH 2014.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70707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57150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CCS 1000 D Digital Discussion System</a:t>
            </a:r>
            <a:endParaRPr lang="x-none" b="1">
              <a:solidFill>
                <a:srgbClr val="FFFFFF"/>
              </a:solidFill>
            </a:endParaRPr>
          </a:p>
        </p:txBody>
      </p:sp>
      <p:pic>
        <p:nvPicPr>
          <p:cNvPr id="8" name="Picture 7" descr="BEQIK_FR.png" hidden="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angle 6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89154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Security Systems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TextBox 3" hidden="1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3400" y="533400"/>
            <a:ext cx="9750425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Дискуссионный пульт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533400" y="1066800"/>
            <a:ext cx="9750425" cy="3810000"/>
          </a:xfrm>
          <a:ln w="0"/>
          <a:effectLst/>
        </p:spPr>
        <p:txBody>
          <a:bodyPr wrap="square" lIns="0" tIns="63500" rIns="0" bIns="0"/>
          <a:lstStyle/>
          <a:p>
            <a:pPr>
              <a:lnSpc>
                <a:spcPct val="150000"/>
              </a:lnSpc>
            </a:pPr>
            <a:r>
              <a:rPr lang="ru-RU" dirty="0" smtClean="0"/>
              <a:t>Защита от помех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Доступен в двух вариантах (длинный и короткий микрофон)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CCSD-DS 	(310mm)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CCSD-DL	(480mm)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9219" name="Picture 3" descr="D:\Locdata\Product Introduction Process\Cambio\Output\Product Images\CCS1000D_micro 2_FR_1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7349" y="1717948"/>
            <a:ext cx="3432275" cy="4334496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CUSTOMERVERSION" val="9"/>
  <p:tag name="CONFIG" val="config01.xml"/>
  <p:tag name="CFG.VERSION" val="0"/>
  <p:tag name="CFG.LAYOUTID" val="Bosch Layout 16:9"/>
  <p:tag name="CFG.LAYOUT" val="config01.xml"/>
  <p:tag name="MAPNAME" val="Map1"/>
  <p:tag name="LICENSEKEY" val="46504b9e-b1c9-48ed-967f-a36de42ae84b"/>
  <p:tag name="ML_1" val="STNL-comm_Ein6_ST"/>
  <p:tag name="ML_2" val="Bosch.mcr"/>
  <p:tag name="ML_LAYOUT_RESOURCE" val="BOSCH16_9_01.MCR"/>
  <p:tag name="FIELD.DATE.SUFFIX.CONTENT" val=" | "/>
  <p:tag name="FIELD.CONF.SUFFIX.CONTENT" val=" | "/>
  <p:tag name="FIELD.REM_ABL.SUFFIX.CONTENT" val=" | "/>
  <p:tag name="FIELD.COPY.CONTENT" val="© Robert Bosch GmbH 2014. All rights reserved, also regarding any disposal, exploitation, reproduction, editing, distribution, as well as in the event of applications for industrial property rights."/>
  <p:tag name="FIELD.COPY.VALUE" val="© Robert Bosch GmbH 2014. All rights reserved, also regarding any disposal, exploitation, reproduction, editing, distribution, as well as in the event of applications for industrial property rights."/>
  <p:tag name="FIELD.COPY.COMBOINDEX" val="0"/>
  <p:tag name="FIELD.REM_ANL.CONTENT" val=" "/>
  <p:tag name="FIELD.REM_ANL.VALUE" val=" "/>
  <p:tag name="FIELD.DPT.SUFFIX.CONTENT" val=" | "/>
  <p:tag name="FIELD.BGROUP.CONTENT" val="Security Systems"/>
  <p:tag name="FIELD.BGROUP.VALUE" val="Security Systems"/>
  <p:tag name="FIELD.BGROUP.COMBOINDEX" val="0"/>
  <p:tag name="FIELDS.INITIALIZED" val="1"/>
  <p:tag name="FIELD.DATE.COMBOINDEX" val="-2"/>
  <p:tag name="FIELD.CONF.CONTENT" val="Internal "/>
  <p:tag name="FIELD.CONF.VALUE" val="Internal  | "/>
  <p:tag name="FIELD.CONF.COMBOINDEX" val="1"/>
  <p:tag name="FIELD.REM_ABL.COMBOINDEX" val="-2"/>
  <p:tag name="FIELD.CHAPTER.COMBOINDEX" val="-2"/>
  <p:tag name="FIELD.REM_ANL.COMBOINDEX" val="-2"/>
  <p:tag name="FIELD.DPT.CONTENT" val="ST-CO\MKR1-EU"/>
  <p:tag name="FIELD.DPT.VALUE" val="ST-CO\MKR1-EU | "/>
  <p:tag name="FIELD.DPT.COMBOINDEX" val="-2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FIELD.CHAPTER.CONTENT" val="CCS 1000 D Digital Discussion System"/>
  <p:tag name="FIELD.CHAPTER.VALUE" val="CCS 1000 D Digital Discussion System"/>
  <p:tag name="ML_UFSOK" val="de1de3de4e10de5e25de6de7de8de9e12e13e14e15e16e26e17e18e27e19e36e20e37e21e22e38e31e34e30e29e35"/>
  <p:tag name="MLOUTPUTITEM.PRINT" val="OutputItem1"/>
  <p:tag name="FIELD.DATE.CONTENT" val="12/24/2014"/>
  <p:tag name="FIELD.DATE.VALUE" val="12/24/2014 |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TitleBoxOnTitleSlide"/>
  <p:tag name="SHAPECLASSPROTECTIONTYPE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Subtitle"/>
  <p:tag name="SHAPECLASSPROTECTIONTYPE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3;-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S.INITIALIZED" val="1"/>
  <p:tag name="ML_1" val="STNL-comm_Ein6_ST"/>
  <p:tag name="ML_2" val="Bosch.mcr"/>
  <p:tag name="ML_LAYOUT_RESOURCE" val="BOSCH16_9_01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RECTANGLE 9_SHAPECLASSPROTECTIONTYPE" val="63"/>
  <p:tag name="SUBTITLE 2_SHAPECLASSPROTECTIONTYPE" val="0"/>
  <p:tag name="TITLE 1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  <p:tag name="FIELD.DPT.CONTENT" val="ST-CO/MKR1-EU"/>
  <p:tag name="FIELD.DPT.VALUE" val="ST-CO/MKR1-EU | "/>
  <p:tag name="RECTANGLE 10_SHAPECLASSPROTECTIONTYPE" val="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3;-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3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2;White;-2;-2;White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  <p:tag name="TITLE 13_SHAPECLASSPROTECTIONTYPE" val="0"/>
  <p:tag name="TEXT PLACEHOLDER 11_SHAPECLASSPROTECTION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-1;-1;-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S.INITIALIZED" val="1"/>
  <p:tag name="ML_1" val="STNL-comm_Ein6_ST"/>
  <p:tag name="ML_2" val="Bosch.mcr"/>
  <p:tag name="ML_LAYOUT_RESOURCE" val="BOSCH16_9_01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RECTANGLE 9_SHAPECLASSPROTECTIONTYPE" val="63"/>
  <p:tag name="SUBTITLE 2_SHAPECLASSPROTECTIONTYPE" val="0"/>
  <p:tag name="TITLE 1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  <p:tag name="FIELD.DPT.CONTENT" val="ST-CO/MKR1-EU"/>
  <p:tag name="FIELD.DPT.VALUE" val="ST-CO/MKR1-EU | "/>
  <p:tag name="RECTANGLE 10_SHAPECLASSPROTECTIONTYPE" val="6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box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3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;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ue3;White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MBOINDEX" val="-2"/>
  <p:tag name="FIELD.REM_ANL.COMBOINDEX" val="-2"/>
  <p:tag name="FIELD.DPT.COMBOINDEX" val="-2"/>
  <p:tag name="FIELD.CHAPTER.CONTENT" val="CCS 1000 D Digital Discussion System"/>
  <p:tag name="FIELD.CHAPTER.VALUE" val="CCS 1000 D Digital Discussion Syste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3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STNL-comm_Ein6_ST"/>
  <p:tag name="ML_2" val="Bosch.mcr"/>
  <p:tag name="ML_LAYOUT_RESOURCE" val="BOSCH16_9_01.MCR"/>
  <p:tag name="FIELD.REM_ANL.CONTENT" val=" "/>
  <p:tag name="FIELD.REM_ANL.VALUE" val=" "/>
  <p:tag name="FIELD.DPT.CONTENT" val="ST-CO\MKR1-EU"/>
  <p:tag name="FIELD.DPT.VALUE" val="ST-CO\MKR1-EU | 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FIELD.CHAPTER.CONTENT" val="CCS1000D Digital Discussion System"/>
  <p:tag name="FIELD.CHAPTER.VALUE" val="CCS1000D Digital Discussion System"/>
  <p:tag name="FIELD.CHAPTER.COMBOINDEX" val="-2"/>
  <p:tag name="FIELD.REM_ANL.COMBOINDEX" val="-2"/>
  <p:tag name="FIELD.DPT.COMBOINDEX" val="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2;-2"/>
  <p:tag name="COLORSETCLASSNAME" val="ColorSet1"/>
  <p:tag name="SCRIPT" val="1"/>
  <p:tag name="FIELDS" val="CONF;DPT;DATE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2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ddNoteBox"/>
  <p:tag name="SHAPECLASSPROTECTIONTYPE" val="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BGroupBox"/>
  <p:tag name="SHAPECLASSPROTECTIONTYPE" val="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Navbar"/>
  <p:tag name="SHAPECLASSPROTECTIONTYPE" val="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1;White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264"/>
      </a:accent1>
      <a:accent2>
        <a:srgbClr val="3A5A82"/>
      </a:accent2>
      <a:accent3>
        <a:srgbClr val="6E8CB2"/>
      </a:accent3>
      <a:accent4>
        <a:srgbClr val="A8BAD2"/>
      </a:accent4>
      <a:accent5>
        <a:srgbClr val="FFFFFF"/>
      </a:accent5>
      <a:accent6>
        <a:srgbClr val="000000"/>
      </a:accent6>
      <a:hlink>
        <a:srgbClr val="6E8CB2"/>
      </a:hlink>
      <a:folHlink>
        <a:srgbClr val="A8BAD2"/>
      </a:folHlink>
    </a:clrScheme>
    <a:fontScheme name="Standarddesign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53B63"/>
        </a:accent1>
        <a:accent2>
          <a:srgbClr val="425C8F"/>
        </a:accent2>
        <a:accent3>
          <a:srgbClr val="FFFFFF"/>
        </a:accent3>
        <a:accent4>
          <a:srgbClr val="000000"/>
        </a:accent4>
        <a:accent5>
          <a:srgbClr val="AAAFB7"/>
        </a:accent5>
        <a:accent6>
          <a:srgbClr val="3B5381"/>
        </a:accent6>
        <a:hlink>
          <a:srgbClr val="738CB4"/>
        </a:hlink>
        <a:folHlink>
          <a:srgbClr val="B0BB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1430</Words>
  <Application>Microsoft Office PowerPoint</Application>
  <PresentationFormat>Произвольный</PresentationFormat>
  <Paragraphs>275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Standarddesign</vt:lpstr>
      <vt:lpstr>Презентация PowerPoint</vt:lpstr>
      <vt:lpstr>Тенденции</vt:lpstr>
      <vt:lpstr>Позиционирование</vt:lpstr>
      <vt:lpstr>Уникальные качества</vt:lpstr>
      <vt:lpstr>Центральный блок</vt:lpstr>
      <vt:lpstr>Центральный блок</vt:lpstr>
      <vt:lpstr>Центральный блок (задняя панель)</vt:lpstr>
      <vt:lpstr>Дискуссионный пульт</vt:lpstr>
      <vt:lpstr>Дискуссионный пульт</vt:lpstr>
      <vt:lpstr>Веб-интерфейс  </vt:lpstr>
      <vt:lpstr>Аксессуары</vt:lpstr>
      <vt:lpstr>Аксессуары</vt:lpstr>
      <vt:lpstr>Небольшие конференц залы и городские собрания </vt:lpstr>
      <vt:lpstr>Судебные заседания </vt:lpstr>
      <vt:lpstr>Презентация PowerPoint</vt:lpstr>
      <vt:lpstr>Презентация PowerPoint</vt:lpstr>
    </vt:vector>
  </TitlesOfParts>
  <Company>Bosch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Keskinkilinc Murat (ST-CO/MKR1-EU)</dc:creator>
  <cp:lastModifiedBy>User</cp:lastModifiedBy>
  <cp:revision>104</cp:revision>
  <dcterms:created xsi:type="dcterms:W3CDTF">2014-12-23T14:26:04Z</dcterms:created>
  <dcterms:modified xsi:type="dcterms:W3CDTF">2015-09-11T08:16:05Z</dcterms:modified>
</cp:coreProperties>
</file>